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1" r:id="rId13"/>
    <p:sldId id="275" r:id="rId14"/>
    <p:sldId id="273" r:id="rId15"/>
    <p:sldId id="274" r:id="rId16"/>
    <p:sldId id="26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55D7E2-B11A-4567-B46E-D5F1AD5835B4}" type="datetimeFigureOut">
              <a:rPr lang="ru-RU" smtClean="0"/>
              <a:pPr/>
              <a:t>05.01.2023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A540C2-C113-4B01-AD9F-D8ECD475FCE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b="17203"/>
          <a:stretch/>
        </p:blipFill>
        <p:spPr>
          <a:xfrm>
            <a:off x="3779912" y="2564904"/>
            <a:ext cx="5014634" cy="237626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920880" cy="2880320"/>
          </a:xfrm>
        </p:spPr>
        <p:txBody>
          <a:bodyPr>
            <a:noAutofit/>
          </a:bodyPr>
          <a:lstStyle/>
          <a:p>
            <a:pPr algn="ctr"/>
            <a:r>
              <a:rPr lang="uk-UA" sz="4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Комплексне </a:t>
            </a:r>
            <a:r>
              <a:rPr lang="uk-UA" sz="4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оцінювання </a:t>
            </a:r>
            <a:br>
              <a:rPr lang="uk-UA" sz="4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розвитку дитини </a:t>
            </a:r>
            <a:br>
              <a:rPr lang="uk-UA" sz="4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4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інклюзивно-ресурсному центрі (ІРЦ)</a:t>
            </a:r>
            <a:endParaRPr lang="ru-RU" sz="4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06913"/>
              </p:ext>
            </p:extLst>
          </p:nvPr>
        </p:nvGraphicFramePr>
        <p:xfrm>
          <a:off x="230432" y="1124744"/>
          <a:ext cx="8683135" cy="5571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770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Напрям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Хто проводить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фіксують результати</a:t>
                      </a:r>
                      <a:r>
                        <a:rPr lang="uk-UA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оцінювання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706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lang="uk-UA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когнітивної сфери дитини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Визначення:</a:t>
                      </a:r>
                      <a:r>
                        <a:rPr lang="uk-UA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рівня сформованості пізнавальних процесів</a:t>
                      </a:r>
                      <a:r>
                        <a:rPr lang="uk-UA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(сприйняття, пам’ять, мислення, увага, уява)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Практичний психолог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Висновок про комплексну </a:t>
                      </a: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оцінку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0018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lang="uk-UA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емоційно-вольової сфери дитини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Виявлення: здатності дитини до вольового зусилля, схильності до проявів девіантної поведінки та її причин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2330"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Оцінювання навчальної діяльності 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None/>
                      </a:pP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Визначення: рівня сформованості знань, вмінь навичок відповідно до навчальної програми, основних критеріїв  формування</a:t>
                      </a:r>
                      <a:r>
                        <a:rPr lang="uk-UA" sz="1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вмінь та навичок дітей дошкільного віку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Вчитель-дефектолог </a:t>
                      </a:r>
                      <a:endParaRPr lang="ru-RU" sz="1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1418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в межах яких визначають компетенції, </a:t>
                      </a:r>
                      <a:r>
                        <a:rPr lang="uk-UA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потреби</a:t>
                      </a: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 та рекомендації (</a:t>
                      </a:r>
                      <a:r>
                        <a:rPr lang="uk-UA" sz="18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адаптації/модифікації</a:t>
                      </a:r>
                      <a:r>
                        <a:rPr lang="uk-UA" sz="1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</a:rPr>
                        <a:t>)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1"/>
            <a:ext cx="8229600" cy="576065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проведення оцінювання розвитку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968552"/>
          </a:xfr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Кожен педагогічний працівник, який індивідуально здійснює оцінку:</a:t>
            </a:r>
          </a:p>
          <a:p>
            <a:pPr marL="0" indent="631825" algn="just"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Аналізує й інтерпретує результати оцінювання;</a:t>
            </a:r>
          </a:p>
          <a:p>
            <a:pPr marL="0" indent="631825" algn="just"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Визначає особливості розвитку дитини;</a:t>
            </a:r>
          </a:p>
          <a:p>
            <a:pPr marL="0" indent="631825" algn="just"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Визначає потреби у сфері оцінювання;</a:t>
            </a:r>
          </a:p>
          <a:p>
            <a:pPr marL="0" indent="631825" algn="just"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Розробляє рекомендації з надання психолого-педагогічної допомоги;</a:t>
            </a:r>
          </a:p>
          <a:p>
            <a:pPr marL="0" indent="631825" algn="just">
              <a:buFont typeface="Wingdings" pitchFamily="2" charset="2"/>
              <a:buChar char="q"/>
            </a:pP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Розробляє рекомендації для організації освітнього процесу дитини.</a:t>
            </a:r>
          </a:p>
          <a:p>
            <a:pPr>
              <a:buFont typeface="Wingdings" pitchFamily="2" charset="2"/>
              <a:buChar char="q"/>
            </a:pPr>
            <a:endParaRPr lang="uk-UA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Звіт фахівців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сферами оцінювання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5516" y="1340768"/>
            <a:ext cx="8712968" cy="5472608"/>
          </a:xfrm>
        </p:spPr>
        <p:txBody>
          <a:bodyPr>
            <a:normAutofit fontScale="92500" lnSpcReduction="20000"/>
          </a:bodyPr>
          <a:lstStyle/>
          <a:p>
            <a:pPr marL="0" indent="534988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Узагальнення результатів комплексної оцінки здійснюється на засіданні фахівців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ІРЦ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 в якому мають право брати участь батьки (один з батьків або законні представники дитини).</a:t>
            </a:r>
          </a:p>
          <a:p>
            <a:pPr marL="0" indent="534988" algn="just"/>
            <a:r>
              <a:rPr lang="uk-UA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 час засідання визначається:</a:t>
            </a:r>
            <a:endParaRPr lang="ru-RU" b="1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53498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наявність/відсутність особливих освітніх потреб;</a:t>
            </a:r>
          </a:p>
          <a:p>
            <a:pPr marL="0" indent="53498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категорія особливих освітніх потреб;</a:t>
            </a:r>
          </a:p>
          <a:p>
            <a:pPr marL="0" indent="53498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потреба в асистенті вчителя, асистенті дитини;</a:t>
            </a:r>
          </a:p>
          <a:p>
            <a:pPr marL="0" indent="53498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обсяг надання психолого-педагогічних,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корекційно-розвиткових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послуг дитині;</a:t>
            </a:r>
          </a:p>
          <a:p>
            <a:pPr marL="0" indent="53498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 рекомендації щодо освітньої програми дитини, потреба в індивідуальній програмі розвитку;</a:t>
            </a:r>
          </a:p>
          <a:p>
            <a:pPr marL="0" indent="53498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- рекомендації щодо організації освітнього процесу дитини для адміністрації закладу освіти, педагогічних працівників, батьків.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86409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Висновок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 комплексну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оцінку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гружено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1308" y="3415308"/>
            <a:ext cx="3442692" cy="3442692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1854" y="1417638"/>
            <a:ext cx="7200800" cy="4306483"/>
          </a:xfrm>
        </p:spPr>
        <p:txBody>
          <a:bodyPr/>
          <a:lstStyle/>
          <a:p>
            <a:pPr algn="ctr">
              <a:buNone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При узагальненні результатів </a:t>
            </a:r>
          </a:p>
          <a:p>
            <a:pPr algn="ctr">
              <a:buNone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комплексної оцінки – спрямування на визначення </a:t>
            </a:r>
            <a:r>
              <a:rPr lang="uk-UA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сильних сторін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дитини, </a:t>
            </a:r>
          </a:p>
          <a:p>
            <a:pPr algn="ctr">
              <a:buNone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зокрема здібностей, знань, умінь, навичок </a:t>
            </a:r>
          </a:p>
          <a:p>
            <a:pPr algn="ctr">
              <a:buNone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та інтересів, які в подальшому стануть опорою для надання підтримки.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Важливо: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7524" y="1844824"/>
            <a:ext cx="8568952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Повторне оцінювання відбувається </a:t>
            </a:r>
          </a:p>
          <a:p>
            <a:pPr marL="0" indent="0" algn="ctr">
              <a:buNone/>
            </a:pP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трьох випадках:</a:t>
            </a:r>
          </a:p>
          <a:p>
            <a:pPr marL="0" indent="534988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Переведення дитини з особливими освітніми потребами до інклюзивної (спеціальної) групи, класу;</a:t>
            </a:r>
          </a:p>
          <a:p>
            <a:pPr marL="0" indent="534988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Поліпшення/погіршення стану здоров'я дитини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 особливими освітніми потребами;</a:t>
            </a:r>
          </a:p>
          <a:p>
            <a:pPr marL="0" indent="534988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Труднощі у засвоєнні навчальної програми;</a:t>
            </a:r>
          </a:p>
          <a:p>
            <a:pPr marL="0" indent="534988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Батьки не згодні з попереднім висновком.</a:t>
            </a:r>
          </a:p>
          <a:p>
            <a:pPr marL="0" indent="534988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інших випадках  фахівці Центру забезпечують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психолого-педагогічне супроводження такої дитини.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Повторне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комплексне оцінювання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60"/>
          </a:xfrm>
        </p:spPr>
        <p:txBody>
          <a:bodyPr>
            <a:normAutofit/>
          </a:bodyPr>
          <a:lstStyle/>
          <a:p>
            <a:pPr marL="0" indent="627063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Аналіз висновку про комплексну оцінку розвитку дитини;</a:t>
            </a:r>
          </a:p>
          <a:p>
            <a:pPr marL="0" indent="627063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Аналіз поданої інформації про дитину;</a:t>
            </a:r>
          </a:p>
          <a:p>
            <a:pPr marL="0" indent="627063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Розроблення програми повторного оцінювання (розклад, команда фахівців, методики);</a:t>
            </a:r>
          </a:p>
          <a:p>
            <a:pPr marL="0" indent="627063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Безпосередній процес оцінювання;</a:t>
            </a:r>
          </a:p>
          <a:p>
            <a:pPr marL="0" indent="627063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Засідання консиліуму;</a:t>
            </a:r>
          </a:p>
          <a:p>
            <a:pPr marL="0" indent="627063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Розроблення висновку про повторну оцінку;</a:t>
            </a:r>
          </a:p>
          <a:p>
            <a:pPr marL="0" indent="627063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Представлення та ознайомлення батьків (законних представників дитини) з Висновком про комплексну оцінку.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Етапи </a:t>
            </a:r>
            <a:r>
              <a:rPr lang="uk-UA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повторного оцінювання</a:t>
            </a:r>
            <a:endParaRPr lang="ru-R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dirty="0" smtClean="0">
                <a:latin typeface="Times New Roman" pitchFamily="18" charset="0"/>
              </a:rPr>
              <a:t>зміна підходів (застосування педагогом спеціальних методик, адаптація методів та засобів викладання тощо) у освітньому процесі для задоволення потреб всіх дітей, в тому числі дітей з особливими потребами;</a:t>
            </a:r>
            <a:endParaRPr lang="uk-UA" sz="2800" i="1" dirty="0" smtClean="0">
              <a:latin typeface="Times New Roman" pitchFamily="18" charset="0"/>
            </a:endParaRPr>
          </a:p>
          <a:p>
            <a:pPr algn="just"/>
            <a:r>
              <a:rPr lang="uk-UA" sz="2800" dirty="0" smtClean="0">
                <a:latin typeface="Times New Roman" pitchFamily="18" charset="0"/>
              </a:rPr>
              <a:t>реалізація психолого-педагогічного, корекційно - розвивального супроводу дітей з особливими потребами, що здійснюється відповідними фахівцями </a:t>
            </a:r>
            <a:r>
              <a:rPr lang="uk-UA" sz="2800" dirty="0" smtClean="0">
                <a:latin typeface="Times New Roman" pitchFamily="18" charset="0"/>
              </a:rPr>
              <a:t>(корекційними педагогами, </a:t>
            </a:r>
            <a:r>
              <a:rPr lang="uk-UA" sz="2800" dirty="0" smtClean="0">
                <a:latin typeface="Times New Roman" pitchFamily="18" charset="0"/>
              </a:rPr>
              <a:t>психологами).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Реалізація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підтримки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інклюзивному навчанні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>
            <a:lum bright="9000"/>
          </a:blip>
          <a:stretch>
            <a:fillRect/>
          </a:stretch>
        </p:blipFill>
        <p:spPr>
          <a:xfrm rot="738165">
            <a:off x="225511" y="229285"/>
            <a:ext cx="2408232" cy="2376264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4896544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Інклюзія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(від 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Inclusion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включення) – процес збільшення ступеня участі всіх громадян у соціальному житті. Це політика й процес, що дає можливість всім дітям брати участь у всіх програмах.</a:t>
            </a:r>
          </a:p>
          <a:p>
            <a:pPr algn="just">
              <a:buNone/>
            </a:pP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Інклюзивна освіта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– це система освітніх послуг, що ґрунтується на принципі забезпечення основного права дітей на освіту та права здобувати її за місцем проживання, що передбачає навчання дитини з особливими освітніми потребами в умовах загальноосвітнього закладу.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Інклюзивна освіта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5179885"/>
            <a:ext cx="3563888" cy="1678115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12777"/>
            <a:ext cx="8496944" cy="439248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Комплексне психолого-педагогічне оцінювання розвитку дитини є одним із механізмів забезпечення права дітей з особливими освітніми потребами на належну освіту.</a:t>
            </a:r>
          </a:p>
          <a:p>
            <a:pPr>
              <a:buNone/>
            </a:pPr>
            <a:r>
              <a:rPr lang="uk-UA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Мета: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Визначити особливі потреби дитини,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зокрема й коефіцієнт інтелекту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IQ)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розробити відповідно до потенційних можливостей психофізичного розвитку дитини рекомендації про: програми навчання, особливості організації психолого-педагогічної допомоги.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комплексного оцінювання розвитку дитини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_5aa56d21e8d8f0.85915183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6410694" y="4454282"/>
            <a:ext cx="2733306" cy="2403718"/>
          </a:xfrm>
          <a:prstGeom prst="rect">
            <a:avLst/>
          </a:prstGeom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824536"/>
          </a:xfrm>
        </p:spPr>
        <p:txBody>
          <a:bodyPr>
            <a:normAutofit/>
          </a:bodyPr>
          <a:lstStyle/>
          <a:p>
            <a:pPr marL="0" indent="53975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Ініціаторами комплексного психолого-педагогічного оцінювання можуть бути тільки батьки дитини  або її законні представники.</a:t>
            </a:r>
          </a:p>
          <a:p>
            <a:pPr marL="0" indent="53975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Батьки дитини  або її законні представники звертаються до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ІРЦ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 шість місяців до початку навчального року.</a:t>
            </a:r>
          </a:p>
          <a:p>
            <a:pPr marL="0" indent="53975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Оцінювання проводять фахівці інклюзивно-ресурсного центру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ІРЦ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): безпосередньо в Центрі; за місцем навчання / проживання дитини.</a:t>
            </a:r>
          </a:p>
          <a:p>
            <a:pPr marL="0" indent="53975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Батьки обов'язково мають брати участь у комплексному оцінюванні.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Ініціатори </a:t>
            </a:r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оцінювання </a:t>
            </a:r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дитини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принципи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інклюзивної </a:t>
            </a:r>
            <a:r>
              <a:rPr lang="uk-UA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освіти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7504" y="3284984"/>
            <a:ext cx="3737402" cy="1536607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Цінність людини не залежить від її здібностей і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7504" y="5047128"/>
            <a:ext cx="4345632" cy="16437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Рівний доступ до навчання у загальноосвітніх закладах та отримання якісної освіти кожною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дитиною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20072" y="1340768"/>
            <a:ext cx="3672408" cy="1656184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Справжня освіта може здійснюватися тільки в контексті реальних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взаємостосунків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51520" y="1475271"/>
            <a:ext cx="3759324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Кожна людина має право на спілкування і на те, щоб бути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почутою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038328" y="2341506"/>
            <a:ext cx="3384376" cy="1512168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Задоволення індивідуальних потреб дитини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75856" y="4026074"/>
            <a:ext cx="3024336" cy="151216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Адаптація системи до потреб дитини, а не навпаки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4957927" y="5091078"/>
            <a:ext cx="4104456" cy="1628800"/>
          </a:xfrm>
          <a:prstGeom prst="ellipse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Командний підхід у навчанні та вихованні дітей, що передбачає залучення педагогів, </a:t>
            </a: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батьків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623529" y="3235464"/>
            <a:ext cx="3384376" cy="1524451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Всі люди потребують підтримки і дружби 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ровесників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038676"/>
              </p:ext>
            </p:extLst>
          </p:nvPr>
        </p:nvGraphicFramePr>
        <p:xfrm>
          <a:off x="251520" y="908721"/>
          <a:ext cx="8712967" cy="532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053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Види документів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Назви документів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Примітки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686">
                <a:tc rowSpan="7"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ОБОВ’ЯЗКОВІ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Документи, що посвідчують особу батьків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Ці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документи батьки приносять з собою</a:t>
                      </a: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Свідоцтво про народження дитини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83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Індивідуальна програма реабілітації дитини з інвалідністю (у разі інвалідності)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первинної облікової документації 112/0 </a:t>
                      </a:r>
                      <a:r>
                        <a:rPr lang="uk-UA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“Історія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розвитку </a:t>
                      </a:r>
                      <a:r>
                        <a:rPr lang="uk-UA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дитини”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7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Довідки від психіатра 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(за потреби)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43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Письмова заява батьків дитини, або особиста заява дитини  (для дітей від 16-18 років) щодо комплексної оцінки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Ці документи батьки заповнюють у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Центрі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78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Письмова згода на обробку персональних даних дитини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778098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Первинний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прийом. Обов'язкові документи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836715"/>
          <a:ext cx="8712969" cy="540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6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4029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Види документів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Назви документів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Примітки 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0258"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ДОДАТКОВІ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Психолого-педагогічна характеристика дитини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яка </a:t>
                      </a:r>
                    </a:p>
                    <a:p>
                      <a:pPr algn="just"/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містить дані про динаміку та якість засвоєння знань під час навчання;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підготовлена відповідним педагогічним працівником;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затверджена керівником закладу.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Можна додавати до заяви,</a:t>
                      </a:r>
                      <a:r>
                        <a:rPr lang="uk-U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якщо дитина з особливими освітніми потребами здобуває дошкільну або загальну середню освіту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8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Зошити, малюнки, результати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навчальних досягнень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8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Документи щодо додаткових обстежень дитини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8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Попередні рекомендації щодо проведення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комплексної оцінки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Подають,</a:t>
                      </a:r>
                      <a:r>
                        <a:rPr lang="uk-UA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якщо дитині вже надавалась психолого-педагогічна допомога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78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Висновки відповідних фахівців</a:t>
                      </a:r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із зазначенням динаміки розвитку дитини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Додаткові </a:t>
            </a:r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4968552"/>
          </a:xfrm>
          <a:gradFill flip="none" rotWithShape="1">
            <a:gsLst>
              <a:gs pos="0">
                <a:schemeClr val="bg2">
                  <a:lumMod val="90000"/>
                  <a:alpha val="9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Комплексне психолого-педагогічного оцінювання розвитку дитини відбувається індивідуально відбувається за такими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напрямами:</a:t>
            </a:r>
          </a:p>
          <a:p>
            <a:pPr marL="0" indent="0" algn="ctr">
              <a:buNone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фізичний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розвиток дитини;</a:t>
            </a:r>
          </a:p>
          <a:p>
            <a:pPr marL="0" indent="0"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мовленнєвий розвиток дитини;</a:t>
            </a:r>
          </a:p>
          <a:p>
            <a:pPr marL="0" indent="0"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когнітивна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сфера дитини;</a:t>
            </a:r>
          </a:p>
          <a:p>
            <a:pPr marL="0" indent="0"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емоційно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вольова сфера дитини;</a:t>
            </a:r>
          </a:p>
          <a:p>
            <a:pPr marL="0" indent="0">
              <a:buFont typeface="Wingdings" pitchFamily="2" charset="2"/>
              <a:buChar char="v"/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навчальна </a:t>
            </a: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діяльність дитини.</a:t>
            </a:r>
          </a:p>
          <a:p>
            <a:pPr marL="0" indent="0" algn="just">
              <a:buNone/>
            </a:pPr>
            <a:r>
              <a:rPr lang="uk-UA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Максимальна тривалість 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омплексного психолого-педагогічного оцінювання та оформлення висновку – 10 робочих днів.</a:t>
            </a:r>
            <a:endParaRPr lang="uk-UA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Напрями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комплексного оцінювання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372741"/>
              </p:ext>
            </p:extLst>
          </p:nvPr>
        </p:nvGraphicFramePr>
        <p:xfrm>
          <a:off x="251520" y="1481138"/>
          <a:ext cx="871296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8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Напрям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Хто проводить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 фіксують результати</a:t>
                      </a:r>
                      <a:r>
                        <a:rPr lang="uk-UA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оцінювання 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lang="uk-UA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фізичного розвитку дитини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Визначення: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рівня 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загального розвитку дитини, його відповідності віковим нормам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uk-UA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рівня розвитку дрібної моторики – способу пересування тощо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Вчитель лікувальної</a:t>
                      </a:r>
                      <a:r>
                        <a:rPr lang="uk-UA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фізкультури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Карта спостережень дитини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Оцінювання</a:t>
                      </a:r>
                      <a:r>
                        <a:rPr lang="uk-UA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мовленнєвого розвитку дитини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Визначення: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рівня 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розвитку та використання вербального (невербального) мовлення</a:t>
                      </a:r>
                      <a:r>
                        <a:rPr lang="uk-UA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uk-UA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наявності/відсутності мовленнєвого порушення та його структури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Вчитель-логопед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Висновок про комплексну </a:t>
                      </a:r>
                      <a:r>
                        <a:rPr lang="uk-UA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оцінку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Особливості </a:t>
            </a:r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проведення оцінювання розвитку дитини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677</TotalTime>
  <Words>951</Words>
  <Application>Microsoft Office PowerPoint</Application>
  <PresentationFormat>Екран (4:3)</PresentationFormat>
  <Paragraphs>134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4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Комплексне оцінювання  розвитку дитини  в інклюзивно-ресурсному центрі (ІРЦ)</vt:lpstr>
      <vt:lpstr>Інклюзивна освіта </vt:lpstr>
      <vt:lpstr> Мета комплексного оцінювання розвитку дитини</vt:lpstr>
      <vt:lpstr>Ініціатори оцінювання дитини</vt:lpstr>
      <vt:lpstr>Основні принципи інклюзивної освіти </vt:lpstr>
      <vt:lpstr>Первинний прийом. Обов'язкові документи</vt:lpstr>
      <vt:lpstr>Додаткові документи</vt:lpstr>
      <vt:lpstr>Напрями  комплексного оцінювання</vt:lpstr>
      <vt:lpstr>Особливості проведення оцінювання розвитку дитини</vt:lpstr>
      <vt:lpstr> Особливості проведення оцінювання розвитку дитини</vt:lpstr>
      <vt:lpstr> Звіт фахівців за сферами оцінювання</vt:lpstr>
      <vt:lpstr>Висновок про комплексну оцінку</vt:lpstr>
      <vt:lpstr>Важливо:</vt:lpstr>
      <vt:lpstr>Повторне комплексне оцінювання</vt:lpstr>
      <vt:lpstr>Етапи повторного оцінювання</vt:lpstr>
      <vt:lpstr>Реалізація підтримки дитини при інклюзивному навчанні</vt:lpstr>
    </vt:vector>
  </TitlesOfParts>
  <Company>gypnor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</dc:title>
  <dc:creator>Machine</dc:creator>
  <cp:lastModifiedBy>Комп'ютер</cp:lastModifiedBy>
  <cp:revision>47</cp:revision>
  <dcterms:created xsi:type="dcterms:W3CDTF">2022-11-12T21:09:03Z</dcterms:created>
  <dcterms:modified xsi:type="dcterms:W3CDTF">2023-01-05T10:36:51Z</dcterms:modified>
</cp:coreProperties>
</file>